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36228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1428"/>
              <a:buFont typeface="Arial"/>
              <a:buNone/>
            </a:pPr>
            <a:r>
              <a:rPr b="1" lang="ru" sz="3500">
                <a:solidFill>
                  <a:srgbClr val="FFFFFF"/>
                </a:solidFill>
              </a:rPr>
              <a:t>ВНЕДРЕНИЕ CRM -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FFFFFF"/>
                </a:solidFill>
              </a:rPr>
              <a:t>уровень “наскальная живопись”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3358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ВНЕДРЕНИЕ CRM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- ЭТО В 100% </a:t>
            </a:r>
            <a:r>
              <a:rPr b="1" lang="ru" sz="3500">
                <a:solidFill>
                  <a:srgbClr val="000000"/>
                </a:solidFill>
                <a:highlight>
                  <a:srgbClr val="FFFF00"/>
                </a:highlight>
              </a:rPr>
              <a:t>ИНВЕСТИЦИЯ</a:t>
            </a:r>
            <a:r>
              <a:rPr b="1" lang="ru" sz="350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120" name="Shape 120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21" name="Shape 121"/>
          <p:cNvSpPr txBox="1"/>
          <p:nvPr/>
        </p:nvSpPr>
        <p:spPr>
          <a:xfrm>
            <a:off x="1683675" y="3777075"/>
            <a:ext cx="5576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500"/>
              <a:t>ИЛИ УБЫТОК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/>
        </p:nvSpPr>
        <p:spPr>
          <a:xfrm>
            <a:off x="744000" y="1776600"/>
            <a:ext cx="7656000" cy="744300"/>
          </a:xfrm>
          <a:prstGeom prst="rect">
            <a:avLst/>
          </a:prstGeom>
          <a:noFill/>
          <a:ln cap="flat" cmpd="sng" w="76200">
            <a:solidFill>
              <a:srgbClr val="FFFF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/>
              <a:t>ДОРАБОТКИ - ПОТОМ!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ВНЕДРЕНИЕ CRM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- ЭТО В 100% </a:t>
            </a:r>
            <a:r>
              <a:rPr b="1" lang="ru" sz="3500">
                <a:solidFill>
                  <a:srgbClr val="000000"/>
                </a:solidFill>
                <a:highlight>
                  <a:srgbClr val="FFFF00"/>
                </a:highlight>
              </a:rPr>
              <a:t>РЕШЕНИЕ</a:t>
            </a:r>
            <a:r>
              <a:rPr b="1" lang="ru" sz="350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132" name="Shape 132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33" name="Shape 133"/>
          <p:cNvSpPr txBox="1"/>
          <p:nvPr/>
        </p:nvSpPr>
        <p:spPr>
          <a:xfrm>
            <a:off x="1683675" y="3777075"/>
            <a:ext cx="5576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500"/>
              <a:t>ИЛИ ФРУСТРАЦИЯ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744000" y="1776600"/>
            <a:ext cx="7656000" cy="744300"/>
          </a:xfrm>
          <a:prstGeom prst="rect">
            <a:avLst/>
          </a:prstGeom>
          <a:noFill/>
          <a:ln cap="flat" cmpd="sng" w="76200">
            <a:solidFill>
              <a:srgbClr val="FFFF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/>
              <a:t>ФАКТЫ, а не МНЕНИЕ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ЗА РЕЗУЛЬТАТ ОТВЕТСТВЕННЫЙ</a:t>
            </a:r>
          </a:p>
          <a:p>
            <a:pPr indent="457200" lvl="0" marL="228600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БОЛЕЕ КОМПЕТЕНТНЫЙ</a:t>
            </a:r>
          </a:p>
        </p:txBody>
      </p:sp>
      <p:cxnSp>
        <p:nvCxnSpPr>
          <p:cNvPr id="144" name="Shape 144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45" name="Shape 145"/>
          <p:cNvSpPr txBox="1"/>
          <p:nvPr/>
        </p:nvSpPr>
        <p:spPr>
          <a:xfrm>
            <a:off x="1683675" y="3777075"/>
            <a:ext cx="5576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500"/>
              <a:t>И ЭТО </a:t>
            </a:r>
            <a:r>
              <a:rPr lang="ru" sz="3500">
                <a:highlight>
                  <a:srgbClr val="FFFF00"/>
                </a:highlight>
              </a:rPr>
              <a:t>ВЫ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6D9EEB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idx="1" type="subTitle"/>
          </p:nvPr>
        </p:nvSpPr>
        <p:spPr>
          <a:xfrm>
            <a:off x="235500" y="435090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FFFFFF"/>
                </a:solidFill>
              </a:rPr>
              <a:t>ОЖИДАНИЕ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6075" y="377725"/>
            <a:ext cx="5220499" cy="391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subTitle"/>
          </p:nvPr>
        </p:nvSpPr>
        <p:spPr>
          <a:xfrm>
            <a:off x="311700" y="435090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FFFFFF"/>
                </a:solidFill>
              </a:rPr>
              <a:t>РЕАЛЬНОСТЬ</a:t>
            </a: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2200" y="152400"/>
            <a:ext cx="6296665" cy="4046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ВНЕДРЕНИЕ CRM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- ЭТО В 100% </a:t>
            </a:r>
            <a:r>
              <a:rPr b="1" lang="ru" sz="3500">
                <a:solidFill>
                  <a:srgbClr val="000000"/>
                </a:solidFill>
                <a:highlight>
                  <a:srgbClr val="FFFF00"/>
                </a:highlight>
              </a:rPr>
              <a:t>РАБОТА</a:t>
            </a:r>
            <a:r>
              <a:rPr b="1" lang="ru" sz="350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74" name="Shape 74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75" name="Shape 75"/>
          <p:cNvSpPr txBox="1"/>
          <p:nvPr/>
        </p:nvSpPr>
        <p:spPr>
          <a:xfrm>
            <a:off x="2704975" y="3777075"/>
            <a:ext cx="35661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 sz="3500"/>
              <a:t>ИЛИ САБОТАЖ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hape 80"/>
          <p:cNvCxnSpPr/>
          <p:nvPr/>
        </p:nvCxnSpPr>
        <p:spPr>
          <a:xfrm rot="10800000">
            <a:off x="1178400" y="1376775"/>
            <a:ext cx="11100" cy="3029700"/>
          </a:xfrm>
          <a:prstGeom prst="straightConnector1">
            <a:avLst/>
          </a:prstGeom>
          <a:noFill/>
          <a:ln cap="flat" cmpd="sng" w="76200">
            <a:solidFill>
              <a:srgbClr val="B7B7B7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81" name="Shape 81"/>
          <p:cNvCxnSpPr/>
          <p:nvPr/>
        </p:nvCxnSpPr>
        <p:spPr>
          <a:xfrm flipH="1" rot="10800000">
            <a:off x="1189500" y="4394475"/>
            <a:ext cx="5848500" cy="33900"/>
          </a:xfrm>
          <a:prstGeom prst="straightConnector1">
            <a:avLst/>
          </a:prstGeom>
          <a:noFill/>
          <a:ln cap="flat" cmpd="sng" w="76200">
            <a:solidFill>
              <a:srgbClr val="B7B7B7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82" name="Shape 82"/>
          <p:cNvSpPr txBox="1"/>
          <p:nvPr/>
        </p:nvSpPr>
        <p:spPr>
          <a:xfrm>
            <a:off x="671850" y="1046350"/>
            <a:ext cx="10242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ru"/>
              <a:t>желание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6993850" y="4163625"/>
            <a:ext cx="16980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ru"/>
              <a:t>необходимость</a:t>
            </a:r>
          </a:p>
        </p:txBody>
      </p:sp>
      <p:cxnSp>
        <p:nvCxnSpPr>
          <p:cNvPr id="84" name="Shape 84"/>
          <p:cNvCxnSpPr/>
          <p:nvPr/>
        </p:nvCxnSpPr>
        <p:spPr>
          <a:xfrm>
            <a:off x="4537725" y="1442825"/>
            <a:ext cx="11100" cy="266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85" name="Shape 85"/>
          <p:cNvCxnSpPr/>
          <p:nvPr/>
        </p:nvCxnSpPr>
        <p:spPr>
          <a:xfrm rot="10800000">
            <a:off x="1947450" y="2799550"/>
            <a:ext cx="4978500" cy="1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86" name="Shape 86"/>
          <p:cNvSpPr txBox="1"/>
          <p:nvPr/>
        </p:nvSpPr>
        <p:spPr>
          <a:xfrm>
            <a:off x="2663575" y="3214300"/>
            <a:ext cx="10242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ru"/>
              <a:t>КК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2663575" y="1900000"/>
            <a:ext cx="10242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ru"/>
              <a:t>КДМ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161850" y="1900000"/>
            <a:ext cx="10242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ru"/>
              <a:t>КП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5161850" y="3147225"/>
            <a:ext cx="1024200" cy="4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ru"/>
              <a:t>КН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ВНЕДРЕНИЕ CRM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- ЭТО В 100% </a:t>
            </a:r>
            <a:r>
              <a:rPr b="1" lang="ru" sz="3500">
                <a:solidFill>
                  <a:srgbClr val="000000"/>
                </a:solidFill>
                <a:highlight>
                  <a:srgbClr val="FFFF00"/>
                </a:highlight>
              </a:rPr>
              <a:t>ПРОЕКТ</a:t>
            </a:r>
            <a:r>
              <a:rPr b="1" lang="ru" sz="350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95" name="Shape 95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96" name="Shape 96"/>
          <p:cNvSpPr txBox="1"/>
          <p:nvPr/>
        </p:nvSpPr>
        <p:spPr>
          <a:xfrm>
            <a:off x="1683675" y="3777075"/>
            <a:ext cx="5576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500"/>
              <a:t>ИЛИ СОПРОТИВЛЕНИЕ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/>
        </p:nvSpPr>
        <p:spPr>
          <a:xfrm>
            <a:off x="744000" y="1776600"/>
            <a:ext cx="7656000" cy="744300"/>
          </a:xfrm>
          <a:prstGeom prst="rect">
            <a:avLst/>
          </a:prstGeom>
          <a:noFill/>
          <a:ln cap="flat" cmpd="sng" w="76200">
            <a:solidFill>
              <a:srgbClr val="FFFF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/>
              <a:t>ПРОЕКТ ≠ ТЕХ ЗАДАНИЕ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681400" y="2766075"/>
            <a:ext cx="76560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ru" sz="3500"/>
              <a:t>от общего и простого к </a:t>
            </a:r>
          </a:p>
          <a:p>
            <a:pPr indent="457200" lvl="0" marL="914400" rtl="0" algn="ctr">
              <a:spcBef>
                <a:spcPts val="0"/>
              </a:spcBef>
              <a:buNone/>
            </a:pPr>
            <a:r>
              <a:rPr lang="ru" sz="3500"/>
              <a:t>сложному и частному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subTitle"/>
          </p:nvPr>
        </p:nvSpPr>
        <p:spPr>
          <a:xfrm>
            <a:off x="211725" y="1589750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ВНЕДРЕНИЕ CRM 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ru" sz="3500">
                <a:solidFill>
                  <a:srgbClr val="000000"/>
                </a:solidFill>
              </a:rPr>
              <a:t>- ЭТО В 100% </a:t>
            </a:r>
            <a:r>
              <a:rPr b="1" lang="ru" sz="3500">
                <a:solidFill>
                  <a:srgbClr val="000000"/>
                </a:solidFill>
                <a:highlight>
                  <a:srgbClr val="FFFF00"/>
                </a:highlight>
              </a:rPr>
              <a:t>ДУМАТЬ</a:t>
            </a:r>
            <a:r>
              <a:rPr b="1" lang="ru" sz="350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108" name="Shape 108"/>
          <p:cNvCxnSpPr/>
          <p:nvPr/>
        </p:nvCxnSpPr>
        <p:spPr>
          <a:xfrm>
            <a:off x="588775" y="3366050"/>
            <a:ext cx="7798500" cy="44400"/>
          </a:xfrm>
          <a:prstGeom prst="straightConnector1">
            <a:avLst/>
          </a:prstGeom>
          <a:noFill/>
          <a:ln cap="flat" cmpd="sng" w="152400">
            <a:solidFill>
              <a:srgbClr val="000000"/>
            </a:solidFill>
            <a:prstDash val="solid"/>
            <a:round/>
            <a:headEnd len="lg" w="lg" type="none"/>
            <a:tailEnd len="lg" w="lg" type="none"/>
          </a:ln>
        </p:spPr>
      </p:cxnSp>
      <p:sp>
        <p:nvSpPr>
          <p:cNvPr id="109" name="Shape 109"/>
          <p:cNvSpPr txBox="1"/>
          <p:nvPr/>
        </p:nvSpPr>
        <p:spPr>
          <a:xfrm>
            <a:off x="1683675" y="3777075"/>
            <a:ext cx="5576700" cy="7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3500"/>
              <a:t>ИЛИ АГРЕССИЯ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744000" y="1776600"/>
            <a:ext cx="7656000" cy="1307400"/>
          </a:xfrm>
          <a:prstGeom prst="rect">
            <a:avLst/>
          </a:prstGeom>
          <a:noFill/>
          <a:ln cap="flat" cmpd="sng" w="76200">
            <a:solidFill>
              <a:srgbClr val="FFFF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/>
              <a:t>АВТОР &gt; ИСПОЛНИТЕЛЬ &gt; ОПТИМИЗАТОР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